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4"/>
  </p:sldMasterIdLst>
  <p:notesMasterIdLst>
    <p:notesMasterId r:id="rId26"/>
  </p:notesMasterIdLst>
  <p:sldIdLst>
    <p:sldId id="256" r:id="rId5"/>
    <p:sldId id="267" r:id="rId6"/>
    <p:sldId id="266" r:id="rId7"/>
    <p:sldId id="263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86" r:id="rId16"/>
    <p:sldId id="284" r:id="rId17"/>
    <p:sldId id="288" r:id="rId18"/>
    <p:sldId id="287" r:id="rId19"/>
    <p:sldId id="289" r:id="rId20"/>
    <p:sldId id="290" r:id="rId21"/>
    <p:sldId id="291" r:id="rId22"/>
    <p:sldId id="292" r:id="rId23"/>
    <p:sldId id="293" r:id="rId24"/>
    <p:sldId id="29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in Tomkiewicz" initials="MT" lastIdx="1" clrIdx="0">
    <p:extLst>
      <p:ext uri="{19B8F6BF-5375-455C-9EA6-DF929625EA0E}">
        <p15:presenceInfo xmlns:p15="http://schemas.microsoft.com/office/powerpoint/2012/main" userId="Marcin Tomkiewic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FF4481-7523-1724-861E-7A9D2F16E99E}" v="4994" dt="2021-10-25T21:12:54.935"/>
    <p1510:client id="{97251675-2C53-5F7B-5CE2-F6B15C0ECD61}" v="1125" dt="2021-10-18T19:35:47.575"/>
    <p1510:client id="{A655ED2C-240B-C64E-E92B-4200F1260328}" v="4562" dt="2021-10-25T19:11:38.863"/>
    <p1510:client id="{E475DF59-9DED-44A0-8267-A60B91D4FB02}" v="664" dt="2021-05-19T12:54:34.8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22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D41A8-CB1E-4C61-B907-96C65708B8CB}" type="datetimeFigureOut">
              <a:rPr lang="pl"/>
              <a:t>25.10.2021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5C8A71-9E8E-43EE-B209-BD31A0CFEEE5}" type="slidenum">
              <a:rPr lang="p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0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czas</a:t>
            </a:r>
            <a:r>
              <a:rPr lang="en-US" dirty="0"/>
              <a:t> do </a:t>
            </a:r>
            <a:r>
              <a:rPr lang="en-US" dirty="0" err="1"/>
              <a:t>zapalenia</a:t>
            </a:r>
            <a:r>
              <a:rPr lang="en-US" dirty="0"/>
              <a:t> (TTI)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maksimum</a:t>
            </a:r>
            <a:r>
              <a:rPr lang="en-US" dirty="0"/>
              <a:t> </a:t>
            </a:r>
            <a:r>
              <a:rPr lang="en-US" dirty="0" err="1"/>
              <a:t>ciepła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(p-HRR)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czas</a:t>
            </a:r>
            <a:r>
              <a:rPr lang="en-US" dirty="0"/>
              <a:t> </a:t>
            </a:r>
            <a:r>
              <a:rPr lang="en-US" dirty="0" err="1"/>
              <a:t>osiągnięcia</a:t>
            </a:r>
            <a:r>
              <a:rPr lang="en-US" dirty="0"/>
              <a:t> p-HRR (</a:t>
            </a:r>
            <a:r>
              <a:rPr lang="en-US" dirty="0" err="1"/>
              <a:t>tp</a:t>
            </a:r>
            <a:r>
              <a:rPr lang="en-US" dirty="0"/>
              <a:t>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całowite</a:t>
            </a:r>
            <a:r>
              <a:rPr lang="en-US" dirty="0"/>
              <a:t> </a:t>
            </a:r>
            <a:r>
              <a:rPr lang="en-US" dirty="0" err="1"/>
              <a:t>ciepło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(THR)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wskaźnik</a:t>
            </a:r>
            <a:r>
              <a:rPr lang="en-US" dirty="0"/>
              <a:t> </a:t>
            </a:r>
            <a:r>
              <a:rPr lang="en-US" dirty="0" err="1"/>
              <a:t>wydajności</a:t>
            </a:r>
            <a:r>
              <a:rPr lang="en-US" dirty="0"/>
              <a:t> </a:t>
            </a:r>
            <a:r>
              <a:rPr lang="en-US" dirty="0" err="1"/>
              <a:t>ogniowej</a:t>
            </a:r>
            <a:r>
              <a:rPr lang="en-US" dirty="0"/>
              <a:t> (FPI) (TTI/p-HRR)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wskaźnik</a:t>
            </a:r>
            <a:r>
              <a:rPr lang="en-US" dirty="0"/>
              <a:t> </a:t>
            </a:r>
            <a:r>
              <a:rPr lang="en-US" dirty="0" err="1"/>
              <a:t>wzostu</a:t>
            </a:r>
            <a:r>
              <a:rPr lang="en-US" dirty="0"/>
              <a:t> </a:t>
            </a:r>
            <a:r>
              <a:rPr lang="en-US" dirty="0" err="1"/>
              <a:t>pożaru</a:t>
            </a:r>
            <a:r>
              <a:rPr lang="en-US" dirty="0"/>
              <a:t> (FGI) (p-HRR/</a:t>
            </a:r>
            <a:r>
              <a:rPr lang="en-US" dirty="0" err="1"/>
              <a:t>tp</a:t>
            </a:r>
            <a:r>
              <a:rPr lang="en-US" dirty="0"/>
              <a:t>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średnie</a:t>
            </a:r>
            <a:r>
              <a:rPr lang="en-US" dirty="0"/>
              <a:t> </a:t>
            </a:r>
            <a:r>
              <a:rPr lang="en-US" dirty="0" err="1"/>
              <a:t>efektywne</a:t>
            </a:r>
            <a:r>
              <a:rPr lang="en-US" dirty="0"/>
              <a:t> </a:t>
            </a:r>
            <a:r>
              <a:rPr lang="en-US" dirty="0" err="1"/>
              <a:t>ciepło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(AEHC) (THR/</a:t>
            </a:r>
            <a:r>
              <a:rPr lang="en-US" dirty="0" err="1"/>
              <a:t>spadek</a:t>
            </a:r>
            <a:r>
              <a:rPr lang="en-US" dirty="0"/>
              <a:t> </a:t>
            </a:r>
            <a:r>
              <a:rPr lang="en-US" dirty="0" err="1"/>
              <a:t>masy</a:t>
            </a:r>
            <a:r>
              <a:rPr lang="en-US" dirty="0"/>
              <a:t>[</a:t>
            </a:r>
            <a:r>
              <a:rPr lang="en-US" dirty="0" err="1"/>
              <a:t>wl</a:t>
            </a:r>
            <a:r>
              <a:rPr lang="en-US" dirty="0"/>
              <a:t>])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C8A71-9E8E-43EE-B209-BD31A0CFEEE5}" type="slidenum">
              <a:rPr lang="pl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814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czas</a:t>
            </a:r>
            <a:r>
              <a:rPr lang="en-US" dirty="0"/>
              <a:t> do </a:t>
            </a:r>
            <a:r>
              <a:rPr lang="en-US" dirty="0" err="1"/>
              <a:t>zapalenia</a:t>
            </a:r>
            <a:r>
              <a:rPr lang="en-US" dirty="0"/>
              <a:t> (TTI)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maksimum</a:t>
            </a:r>
            <a:r>
              <a:rPr lang="en-US" dirty="0"/>
              <a:t> </a:t>
            </a:r>
            <a:r>
              <a:rPr lang="en-US" dirty="0" err="1"/>
              <a:t>ciepła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(p-HRR)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czas</a:t>
            </a:r>
            <a:r>
              <a:rPr lang="en-US" dirty="0"/>
              <a:t> </a:t>
            </a:r>
            <a:r>
              <a:rPr lang="en-US" dirty="0" err="1"/>
              <a:t>osiągnięcia</a:t>
            </a:r>
            <a:r>
              <a:rPr lang="en-US" dirty="0"/>
              <a:t> p-HRR (</a:t>
            </a:r>
            <a:r>
              <a:rPr lang="en-US" dirty="0" err="1"/>
              <a:t>tp</a:t>
            </a:r>
            <a:r>
              <a:rPr lang="en-US" dirty="0"/>
              <a:t>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całowite</a:t>
            </a:r>
            <a:r>
              <a:rPr lang="en-US" dirty="0"/>
              <a:t> </a:t>
            </a:r>
            <a:r>
              <a:rPr lang="en-US" dirty="0" err="1"/>
              <a:t>ciepło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(THR)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wskaźnik</a:t>
            </a:r>
            <a:r>
              <a:rPr lang="en-US" dirty="0"/>
              <a:t> </a:t>
            </a:r>
            <a:r>
              <a:rPr lang="en-US" dirty="0" err="1"/>
              <a:t>wydajności</a:t>
            </a:r>
            <a:r>
              <a:rPr lang="en-US" dirty="0"/>
              <a:t> </a:t>
            </a:r>
            <a:r>
              <a:rPr lang="en-US" dirty="0" err="1"/>
              <a:t>ogniowej</a:t>
            </a:r>
            <a:r>
              <a:rPr lang="en-US" dirty="0"/>
              <a:t> (FPI) (TTI/p-HRR)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wskaźnik</a:t>
            </a:r>
            <a:r>
              <a:rPr lang="en-US" dirty="0"/>
              <a:t> </a:t>
            </a:r>
            <a:r>
              <a:rPr lang="en-US" dirty="0" err="1"/>
              <a:t>wzostu</a:t>
            </a:r>
            <a:r>
              <a:rPr lang="en-US" dirty="0"/>
              <a:t> </a:t>
            </a:r>
            <a:r>
              <a:rPr lang="en-US" dirty="0" err="1"/>
              <a:t>pożaru</a:t>
            </a:r>
            <a:r>
              <a:rPr lang="en-US" dirty="0"/>
              <a:t> (FGI) (p-HRR/</a:t>
            </a:r>
            <a:r>
              <a:rPr lang="en-US" dirty="0" err="1"/>
              <a:t>tp</a:t>
            </a:r>
            <a:r>
              <a:rPr lang="en-US" dirty="0"/>
              <a:t>)</a:t>
            </a:r>
            <a:br>
              <a:rPr lang="en-US" dirty="0">
                <a:cs typeface="+mn-lt"/>
              </a:rPr>
            </a:br>
            <a:r>
              <a:rPr lang="en-US" dirty="0"/>
              <a:t>- </a:t>
            </a:r>
            <a:r>
              <a:rPr lang="en-US" dirty="0" err="1"/>
              <a:t>średnie</a:t>
            </a:r>
            <a:r>
              <a:rPr lang="en-US" dirty="0"/>
              <a:t> </a:t>
            </a:r>
            <a:r>
              <a:rPr lang="en-US" dirty="0" err="1"/>
              <a:t>efektywne</a:t>
            </a:r>
            <a:r>
              <a:rPr lang="en-US" dirty="0"/>
              <a:t> </a:t>
            </a:r>
            <a:r>
              <a:rPr lang="en-US" dirty="0" err="1"/>
              <a:t>ciepło</a:t>
            </a:r>
            <a:r>
              <a:rPr lang="en-US" dirty="0"/>
              <a:t> </a:t>
            </a:r>
            <a:r>
              <a:rPr lang="en-US" dirty="0" err="1"/>
              <a:t>spalania</a:t>
            </a:r>
            <a:r>
              <a:rPr lang="en-US" dirty="0"/>
              <a:t> (AEHC) (THR/</a:t>
            </a:r>
            <a:r>
              <a:rPr lang="en-US" dirty="0" err="1"/>
              <a:t>spadek</a:t>
            </a:r>
            <a:r>
              <a:rPr lang="en-US" dirty="0"/>
              <a:t> </a:t>
            </a:r>
            <a:r>
              <a:rPr lang="en-US" dirty="0" err="1"/>
              <a:t>masy</a:t>
            </a:r>
            <a:r>
              <a:rPr lang="en-US" dirty="0"/>
              <a:t>[</a:t>
            </a:r>
            <a:r>
              <a:rPr lang="en-US" dirty="0" err="1"/>
              <a:t>wl</a:t>
            </a:r>
            <a:r>
              <a:rPr lang="en-US" dirty="0"/>
              <a:t>])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C8A71-9E8E-43EE-B209-BD31A0CFEEE5}" type="slidenum">
              <a:rPr lang="pl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0393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C8A71-9E8E-43EE-B209-BD31A0CFEEE5}" type="slidenum">
              <a:rPr lang="pl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7369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5C8A71-9E8E-43EE-B209-BD31A0CFEEE5}" type="slidenum">
              <a:rPr lang="pl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6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1556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3065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6377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61078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691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24660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08130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10184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39883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266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6221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07CA40E1-B125-4528-8EBE-C1A1AC7767CE}" type="datetimeFigureOut">
              <a:rPr lang="pl-PL" smtClean="0"/>
              <a:t>25.10.2021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10579DC-9A9B-4399-8124-81AA16B11008}" type="slidenum">
              <a:rPr lang="pl-PL" smtClean="0"/>
              <a:t>‹#›</a:t>
            </a:fld>
            <a:endParaRPr lang="pl-PL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1290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rystal lattice grid">
            <a:extLst>
              <a:ext uri="{FF2B5EF4-FFF2-40B4-BE49-F238E27FC236}">
                <a16:creationId xmlns:a16="http://schemas.microsoft.com/office/drawing/2014/main" id="{04D8E6EB-D401-476E-B819-AEEC26DF36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A6392F23-1BE1-45DD-83F4-A7CDDCA59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 fontScale="90000"/>
          </a:bodyPr>
          <a:lstStyle/>
          <a:p>
            <a:r>
              <a:rPr lang="en-US" dirty="0">
                <a:ea typeface="+mj-lt"/>
                <a:cs typeface="+mj-lt"/>
              </a:rPr>
              <a:t>Design, manufacture and description of properties of protective coating containing antipyrine</a:t>
            </a:r>
            <a:endParaRPr lang="en-US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53ABAEF-0B46-4164-8E68-C369D8FE76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rmAutofit/>
          </a:bodyPr>
          <a:lstStyle/>
          <a:p>
            <a:r>
              <a:rPr lang="pl-PL">
                <a:solidFill>
                  <a:schemeClr val="tx1">
                    <a:lumMod val="85000"/>
                    <a:lumOff val="15000"/>
                  </a:schemeClr>
                </a:solidFill>
              </a:rPr>
              <a:t>Marcin Tomkiewicz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7AB95BF-57D0-4E49-9EF2-408B47C8D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1C520CBD-F82E-44E4-BDA5-128716AD7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618AE32-A526-42FC-A854-732740BD3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707920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rgbClr val="FFFFFF"/>
                </a:solidFill>
                <a:cs typeface="Calibri Light"/>
              </a:rPr>
              <a:t>Wnioski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Badania nad warstwami pęczniejącymi umożliwiły ich rozwój do tego stopnia, że różnego rodzaju ststemy pęczniejące są ważną grupą powłok niepalnych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Duża ilość dodatków umożliwia stworzenie warstw skrojonych na miarę do zastosowania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Pomimo dużej ilości badań nadal nie wykształciły się jednolite sposoby testowania takich warstw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Duża szybkość oraz duża ilość czynników wpływających na pęcznienie warstw skutecznie utrudnia przewidywanie teoretyczne ich zachowania </a:t>
            </a:r>
            <a:endParaRPr lang="en-US" sz="1600" dirty="0">
              <a:solidFill>
                <a:schemeClr val="bg1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13D3FB6D-16B5-4C37-8B4F-9FF71D30A6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1258" y="-627742"/>
            <a:ext cx="8149770" cy="811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992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54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56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9" name="Straight Connector 58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0" name="Rectangle 60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62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280F0AF5-4557-49E5-AF68-C73CA40B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2"/>
            <a:ext cx="7319175" cy="3566160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z="5400" dirty="0"/>
              <a:t>Effect of expandable graphite on polyester resin-based intumescent flame retardant coating</a:t>
            </a:r>
            <a:endParaRPr lang="en-US" sz="5400" dirty="0">
              <a:cs typeface="Calibri Light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929B062A-BC85-4041-942B-5AAD1142A8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695" y="1589867"/>
            <a:ext cx="1950648" cy="24561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51863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853" y="369339"/>
            <a:ext cx="3546259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ea typeface="+mj-lt"/>
                <a:cs typeface="+mj-lt"/>
              </a:rPr>
              <a:t>Intumescence: Tradition versus novelty. </a:t>
            </a:r>
            <a:br>
              <a:rPr lang="en-US" sz="2800" b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US" sz="2800" b="1">
                <a:solidFill>
                  <a:schemeClr val="bg1"/>
                </a:solidFill>
                <a:ea typeface="+mj-lt"/>
                <a:cs typeface="+mj-lt"/>
              </a:rPr>
              <a:t>A comprehensive review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rgbClr val="FFFFFF"/>
                </a:solidFill>
                <a:cs typeface="Calibri"/>
              </a:rPr>
              <a:t>Tytuł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czasopisma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: "Progress in Polymer Science"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</a:rPr>
              <a:t>Rok </a:t>
            </a:r>
            <a:r>
              <a:rPr lang="en-US" sz="1600" dirty="0" err="1">
                <a:solidFill>
                  <a:srgbClr val="FFFFFF"/>
                </a:solidFill>
              </a:rPr>
              <a:t>publikacji</a:t>
            </a:r>
            <a:r>
              <a:rPr lang="en-US" sz="1600" dirty="0">
                <a:solidFill>
                  <a:srgbClr val="FFFFFF"/>
                </a:solidFill>
              </a:rPr>
              <a:t>: 2015</a:t>
            </a:r>
            <a:endParaRPr lang="pl-PL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rgbClr val="FFFFFF"/>
                </a:solidFill>
                <a:cs typeface="Calibri"/>
              </a:rPr>
              <a:t>Artykuł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badawczy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Impact factor: 4.81</a:t>
            </a: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7">
            <a:extLst>
              <a:ext uri="{FF2B5EF4-FFF2-40B4-BE49-F238E27FC236}">
                <a16:creationId xmlns:a16="http://schemas.microsoft.com/office/drawing/2014/main" id="{20A96E22-C1D1-459A-B294-3160342034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340529" y="1025656"/>
            <a:ext cx="7665499" cy="4813172"/>
          </a:xfrm>
        </p:spPr>
      </p:pic>
    </p:spTree>
    <p:extLst>
      <p:ext uri="{BB962C8B-B14F-4D97-AF65-F5344CB8AC3E}">
        <p14:creationId xmlns:p14="http://schemas.microsoft.com/office/powerpoint/2010/main" val="2865501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Założenia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 </a:t>
            </a:r>
            <a:endParaRPr lang="en-US" sz="2800" b="1">
              <a:solidFill>
                <a:srgbClr val="FFFFFF"/>
              </a:solidFill>
              <a:cs typeface="Calibri Light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427809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cs typeface="Calibri"/>
              </a:rPr>
              <a:t>Drewno jest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jednym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z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najważniejszych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materiałów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budowlanych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dzięki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dobrym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właściwościom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mechanicznym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I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niskiemu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kosztowi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cs typeface="Calibri"/>
              </a:rPr>
              <a:t>Jednak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oczywistym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problemem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jest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jego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palność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, co w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obliczu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wciąż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zwiększających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się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wymogów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ognioodporności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każe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poszukiwać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nowych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sposobów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zabezpieczania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 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cs typeface="Calibri"/>
              </a:rPr>
              <a:t>Grafit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ekspandowany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jest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znakomitym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uniepalniaczem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który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jednocześnie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zmniejsza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palność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I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izoluje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termicznie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przez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co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zwiększa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wydajność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powłok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pęczniejących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A21E09E1-819F-4230-BDDC-C4B9BCD542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1575215"/>
            <a:ext cx="6597373" cy="3707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6553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Grafit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ekspandowany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cs typeface="Calibri"/>
              </a:rPr>
              <a:t>Głównym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obiektem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badań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było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porównanie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różnych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rodzajów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grafitu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dostępnych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na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rynku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I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ocenienie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ich pod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kątem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poprawy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właściwości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niepalnych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warstwy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 err="1">
                <a:solidFill>
                  <a:schemeClr val="bg1"/>
                </a:solidFill>
                <a:cs typeface="Calibri"/>
              </a:rPr>
              <a:t>Badany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rodzaj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grafitu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został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podany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w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taki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sosób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że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pierwsza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liczba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określa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jego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wielkość</a:t>
            </a:r>
            <a:br>
              <a:rPr lang="en-US" sz="1600" dirty="0">
                <a:solidFill>
                  <a:schemeClr val="bg1"/>
                </a:solidFill>
                <a:cs typeface="Calibri"/>
              </a:rPr>
            </a:br>
            <a:r>
              <a:rPr lang="en-US" sz="1600" dirty="0">
                <a:solidFill>
                  <a:schemeClr val="bg1"/>
                </a:solidFill>
                <a:cs typeface="Calibri"/>
              </a:rPr>
              <a:t>(80 mesh – 320 µm, 100 mesh 250 µm)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oraz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wielkość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ekspansji</a:t>
            </a:r>
            <a:r>
              <a:rPr lang="en-US" sz="16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chemeClr val="bg1"/>
                </a:solidFill>
                <a:cs typeface="Calibri"/>
              </a:rPr>
              <a:t>grafitu</a:t>
            </a:r>
            <a:br>
              <a:rPr lang="en-US" sz="1600" dirty="0">
                <a:solidFill>
                  <a:schemeClr val="bg1"/>
                </a:solidFill>
                <a:cs typeface="Calibri"/>
              </a:rPr>
            </a:br>
            <a:r>
              <a:rPr lang="en-US" sz="1600" dirty="0">
                <a:solidFill>
                  <a:schemeClr val="bg1"/>
                </a:solidFill>
                <a:cs typeface="Calibri"/>
              </a:rPr>
              <a:t>(100-425 [mL/g])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7DBE594B-5C73-4076-9277-9F0B3C3F7A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875615"/>
            <a:ext cx="6785112" cy="510677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684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  <a:cs typeface="Calibri Light"/>
              </a:rPr>
              <a:t>Inne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materiały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użyte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do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badań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 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443198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cs typeface="Calibri"/>
              </a:rPr>
              <a:t>Żywica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poliestrowa</a:t>
            </a:r>
            <a:r>
              <a:rPr lang="en-US" dirty="0">
                <a:solidFill>
                  <a:schemeClr val="bg1"/>
                </a:solidFill>
                <a:cs typeface="Calibri"/>
              </a:rPr>
              <a:t> (PR) -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matryca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wykonanych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warstw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cs typeface="Calibri"/>
              </a:rPr>
              <a:t>Na2SiO3•9H2O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polidimetylosiolsany</a:t>
            </a:r>
            <a:r>
              <a:rPr lang="en-US" dirty="0">
                <a:solidFill>
                  <a:schemeClr val="bg1"/>
                </a:solidFill>
                <a:cs typeface="Calibri"/>
              </a:rPr>
              <a:t> (PDMS) -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uniepalniacze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cs typeface="Calibri"/>
              </a:rPr>
              <a:t>Polifosforan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amonu</a:t>
            </a:r>
            <a:r>
              <a:rPr lang="en-US" dirty="0">
                <a:solidFill>
                  <a:schemeClr val="bg1"/>
                </a:solidFill>
                <a:cs typeface="Calibri"/>
              </a:rPr>
              <a:t> (APP)-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źródło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kwasu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cs typeface="Calibri"/>
              </a:rPr>
              <a:t>Pentaerytrytol</a:t>
            </a:r>
            <a:r>
              <a:rPr lang="en-US" dirty="0">
                <a:solidFill>
                  <a:schemeClr val="bg1"/>
                </a:solidFill>
                <a:cs typeface="Calibri"/>
              </a:rPr>
              <a:t> (PER)-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materiał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zwęglający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się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  <a:cs typeface="Calibri"/>
              </a:rPr>
              <a:t>Melamina</a:t>
            </a:r>
            <a:r>
              <a:rPr lang="en-US" dirty="0">
                <a:solidFill>
                  <a:schemeClr val="bg1"/>
                </a:solidFill>
                <a:cs typeface="Calibri"/>
              </a:rPr>
              <a:t> (MEL), Mocznik –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czynniki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rozkładające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się</a:t>
            </a:r>
            <a:r>
              <a:rPr lang="en-US" dirty="0">
                <a:solidFill>
                  <a:schemeClr val="bg1"/>
                </a:solidFill>
                <a:cs typeface="Calibri"/>
              </a:rPr>
              <a:t> w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podwyższonej</a:t>
            </a:r>
            <a:r>
              <a:rPr lang="en-US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dirty="0" err="1">
                <a:solidFill>
                  <a:schemeClr val="bg1"/>
                </a:solidFill>
                <a:cs typeface="Calibri"/>
              </a:rPr>
              <a:t>temperaturze</a:t>
            </a:r>
            <a:endParaRPr lang="en-US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A1EBBF38-ADC7-4F38-A280-D653FA070F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653" b="-848"/>
          <a:stretch/>
        </p:blipFill>
        <p:spPr>
          <a:xfrm>
            <a:off x="4856922" y="896744"/>
            <a:ext cx="6280408" cy="2060743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28F922D4-89A8-4C88-90D6-8503383C13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9888" r="112" b="-680"/>
          <a:stretch/>
        </p:blipFill>
        <p:spPr>
          <a:xfrm>
            <a:off x="4901096" y="3469876"/>
            <a:ext cx="6567567" cy="21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92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Badania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przeprowadzone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415498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cs typeface="Calibri"/>
              </a:rPr>
              <a:t>Test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kalorymetru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stożkowego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  <a:cs typeface="Calibri"/>
              </a:rPr>
              <a:t>-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przeprowadzony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z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przepływem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ciepła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35 kW/m^2</a:t>
            </a:r>
            <a:endParaRPr lang="en-US" dirty="0"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Badane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czynniki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:</a:t>
            </a:r>
            <a:br>
              <a:rPr lang="en-US" dirty="0">
                <a:solidFill>
                  <a:srgbClr val="FFFFFF"/>
                </a:solidFill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czas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do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zapalenia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(TTI)</a:t>
            </a:r>
            <a:br>
              <a:rPr lang="en-US" sz="1600" dirty="0"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maksimum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ciepła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spalania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(p-HRR)</a:t>
            </a:r>
            <a:br>
              <a:rPr lang="en-US" sz="1600" dirty="0"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czas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osiągnięcia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p-HRR (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tp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)</a:t>
            </a:r>
            <a:br>
              <a:rPr lang="en-US" sz="1600" dirty="0"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całowite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ciepło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spalania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(THR)</a:t>
            </a:r>
            <a:br>
              <a:rPr lang="en-US" sz="1600" dirty="0"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wskaźnik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wydajności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ogniowej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(FPI) (TTI/p-HRR)</a:t>
            </a:r>
            <a:br>
              <a:rPr lang="en-US" sz="1600" dirty="0">
                <a:solidFill>
                  <a:srgbClr val="FFFFFF"/>
                </a:solidFill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wskaźnik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wzostu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pożaru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(FGI) (p-HRR/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tp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)</a:t>
            </a:r>
            <a:br>
              <a:rPr lang="en-US" sz="1600" dirty="0">
                <a:solidFill>
                  <a:srgbClr val="FFFFFF"/>
                </a:solidFill>
                <a:cs typeface="Calibri"/>
              </a:rPr>
            </a:br>
            <a:r>
              <a:rPr lang="en-US" sz="1600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średnie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efektywne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ciepło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spalania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(AEHC) (THR/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spadek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masy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[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wl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])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A2BB6EC3-04BA-4BBE-8F8B-19D6AD1EC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047" y="1567392"/>
            <a:ext cx="5442857" cy="4110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2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Badania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przeprowadzone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169277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Spektroskopia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dyspersji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energii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promieniowania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rengenowskiego</a:t>
            </a:r>
            <a:br>
              <a:rPr lang="en-US" dirty="0"/>
            </a:br>
            <a:r>
              <a:rPr lang="en-US" dirty="0">
                <a:solidFill>
                  <a:srgbClr val="FFFFFF"/>
                </a:solidFill>
                <a:cs typeface="Calibri"/>
              </a:rPr>
              <a:t>-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przeprowadzana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warunkach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br>
              <a:rPr lang="en-US" dirty="0">
                <a:solidFill>
                  <a:srgbClr val="FFFFFF"/>
                </a:solidFill>
                <a:cs typeface="Calibri"/>
              </a:rPr>
            </a:br>
            <a:r>
              <a:rPr lang="en-US" dirty="0">
                <a:solidFill>
                  <a:srgbClr val="FFFFFF"/>
                </a:solidFill>
                <a:cs typeface="Calibri"/>
              </a:rPr>
              <a:t>20 kV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942A9934-4834-452A-A5D1-CA97664C1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9443" y="1427490"/>
            <a:ext cx="6232938" cy="4135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353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Wyniki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kalorymetrii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6009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Grafit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ekspandowany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efektywnie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ogranicza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ogień</a:t>
            </a:r>
            <a:endParaRPr lang="en-US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Wielkość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ekspansji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ma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znaczny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wpływ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zachowanie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ogniu</a:t>
            </a: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Próbka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S80-425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przedstawia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najlepsze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włałściwości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ognioodporne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posiadając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najniższe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p-HRR, FGI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oraz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AEHC, I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najwyższe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FPI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W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badaniu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temepratury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spalania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ta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sama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próbka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zajmuje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pierwsze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miejsce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F2117961-3ABA-41A3-8633-B4E924F8A2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4748" y="688145"/>
            <a:ext cx="7558156" cy="2765017"/>
          </a:xfrm>
          <a:prstGeom prst="rect">
            <a:avLst/>
          </a:prstGeom>
        </p:spPr>
      </p:pic>
      <p:pic>
        <p:nvPicPr>
          <p:cNvPr id="6" name="Picture 7">
            <a:extLst>
              <a:ext uri="{FF2B5EF4-FFF2-40B4-BE49-F238E27FC236}">
                <a16:creationId xmlns:a16="http://schemas.microsoft.com/office/drawing/2014/main" id="{6276DB77-8F4B-454D-9A47-B65708E74A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5966" y="4946470"/>
            <a:ext cx="8088241" cy="1338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201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Omówienie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wyglądu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próbek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po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kalorymetrii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93954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cs typeface="Calibri"/>
              </a:rPr>
              <a:t>Na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rysunku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widoczna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jest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jedynie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topiąco-utwardzająco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pęczniejąca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Dodatek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EG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powoduje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powstawanie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puchatej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praktycznie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we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wszyskich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próbkach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oprócz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e,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gdzie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użyty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był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grafit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o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nanjiższej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ekspansywności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Wraz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wzrostem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ekspansywności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zwiększa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puchatość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próbki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co ma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pozytywny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wpływ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wytwarzanie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zwartej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zwęglonej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warstwy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4" name="Picture 4">
            <a:extLst>
              <a:ext uri="{FF2B5EF4-FFF2-40B4-BE49-F238E27FC236}">
                <a16:creationId xmlns:a16="http://schemas.microsoft.com/office/drawing/2014/main" id="{16EE17AB-7934-482D-88C1-CC7EBCBD8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1617" y="1040673"/>
            <a:ext cx="7790068" cy="48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576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54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8" name="Rectangle 56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9" name="Straight Connector 58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0" name="Rectangle 60">
            <a:extLst>
              <a:ext uri="{FF2B5EF4-FFF2-40B4-BE49-F238E27FC236}">
                <a16:creationId xmlns:a16="http://schemas.microsoft.com/office/drawing/2014/main" id="{AE220058-3FCE-496E-ADF2-D8A6961F39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Connector 62">
            <a:extLst>
              <a:ext uri="{FF2B5EF4-FFF2-40B4-BE49-F238E27FC236}">
                <a16:creationId xmlns:a16="http://schemas.microsoft.com/office/drawing/2014/main" id="{E193F809-7E50-4AAD-8E26-878207931C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44603" y="4325112"/>
            <a:ext cx="71323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ytuł 1">
            <a:extLst>
              <a:ext uri="{FF2B5EF4-FFF2-40B4-BE49-F238E27FC236}">
                <a16:creationId xmlns:a16="http://schemas.microsoft.com/office/drawing/2014/main" id="{280F0AF5-4557-49E5-AF68-C73CA40B5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6504" y="758952"/>
            <a:ext cx="7319175" cy="3566160"/>
          </a:xfr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z="5400" dirty="0"/>
              <a:t>Intumescence: Tradition versus novelty. A comprehensive </a:t>
            </a:r>
            <a:r>
              <a:rPr lang="en-US" sz="5400"/>
              <a:t>review</a:t>
            </a:r>
            <a:endParaRPr lang="en-US" sz="5400">
              <a:cs typeface="Calibri Light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3E9C5090-7D25-41E3-A6D3-CCAEE505E7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11BF8809-0DAC-41E5-A212-ACB4A01BE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60D8D6BB-51D0-49C0-A641-5133A88AB2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03" y="1712344"/>
            <a:ext cx="2901350" cy="29013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366016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Wyniki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</a:t>
            </a:r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badania</a:t>
            </a:r>
            <a:r>
              <a:rPr lang="en-US" sz="2800" b="1" dirty="0">
                <a:solidFill>
                  <a:srgbClr val="FFFFFF"/>
                </a:solidFill>
                <a:cs typeface="Calibri Light"/>
              </a:rPr>
              <a:t> XRD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38554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cs typeface="Calibri"/>
              </a:rPr>
              <a:t>Na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rysunkach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a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c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widoczne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są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podobne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peaki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dla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15-40°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Uzyty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rysunku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c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amorficzny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węgiel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wskazuje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wysoką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zawartośc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jego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próbce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S0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Próbka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S80-300 po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spaleniuposiada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kształt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bardzo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zblizony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do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czystego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grafitu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jednak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widoczne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są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tez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peaki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o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niskiej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intensywności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przypisane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do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amorficznego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węgla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4A38DC96-2BCE-4A60-BAF7-57B1AEC864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0574" y="364976"/>
            <a:ext cx="7668591" cy="5785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808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 err="1">
                <a:solidFill>
                  <a:srgbClr val="FFFFFF"/>
                </a:solidFill>
                <a:cs typeface="Calibri Light"/>
              </a:rPr>
              <a:t>Wnioski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449353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Dzięki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dodatkowi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ekspandowanego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grafitu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poprawiły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właściwości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Zwiększająca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ekspansywność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grafitu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zwiększa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właściwości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ognioodporne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warstwy</a:t>
            </a:r>
            <a:endParaRPr lang="en-US"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dirty="0" err="1">
                <a:solidFill>
                  <a:srgbClr val="FFFFFF"/>
                </a:solidFill>
                <a:cs typeface="Calibri"/>
              </a:rPr>
              <a:t>Efekt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EG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stopujący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rozprzestrzenianie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utrzymuje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pomimo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stworzenia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puchatych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porowatych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warstw</a:t>
            </a:r>
            <a:r>
              <a:rPr lang="en-US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stwarzających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mozliwość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wniknięcia</a:t>
            </a:r>
            <a:r>
              <a:rPr lang="en-US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dirty="0" err="1">
                <a:solidFill>
                  <a:srgbClr val="FFFFFF"/>
                </a:solidFill>
                <a:cs typeface="Calibri"/>
              </a:rPr>
              <a:t>płomienia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3D1ABE33-16FE-4247-9279-A064A3388F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97" t="40" r="107" b="-40"/>
          <a:stretch/>
        </p:blipFill>
        <p:spPr>
          <a:xfrm>
            <a:off x="4105965" y="0"/>
            <a:ext cx="9193328" cy="6863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411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853" y="369339"/>
            <a:ext cx="3546259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chemeClr val="bg1"/>
                </a:solidFill>
                <a:ea typeface="+mj-lt"/>
                <a:cs typeface="+mj-lt"/>
              </a:rPr>
              <a:t>Intumescence: Tradition versus novelty. </a:t>
            </a:r>
            <a:br>
              <a:rPr lang="en-US" sz="2800" b="1" dirty="0">
                <a:solidFill>
                  <a:schemeClr val="bg1"/>
                </a:solidFill>
                <a:ea typeface="+mj-lt"/>
                <a:cs typeface="+mj-lt"/>
              </a:rPr>
            </a:br>
            <a:r>
              <a:rPr lang="en-US" sz="2800" b="1">
                <a:solidFill>
                  <a:schemeClr val="bg1"/>
                </a:solidFill>
                <a:ea typeface="+mj-lt"/>
                <a:cs typeface="+mj-lt"/>
              </a:rPr>
              <a:t>A comprehensive review</a:t>
            </a: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  <a:cs typeface="Calibri"/>
              </a:rPr>
              <a:t>Tytuł czasopisma: "Progress in Polymer Science"</a:t>
            </a: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Rok publikacji: 2015</a:t>
            </a:r>
            <a:endParaRPr lang="pl-PL" sz="16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  <a:cs typeface="Calibri"/>
              </a:rPr>
              <a:t>Artykuł przeglądowy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  <a:cs typeface="Calibri"/>
              </a:rPr>
              <a:t>Impact factor: 27.57</a:t>
            </a: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7">
            <a:extLst>
              <a:ext uri="{FF2B5EF4-FFF2-40B4-BE49-F238E27FC236}">
                <a16:creationId xmlns:a16="http://schemas.microsoft.com/office/drawing/2014/main" id="{DA337325-2937-4489-9160-4F00A5C330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58167" y="91698"/>
            <a:ext cx="6778965" cy="6668792"/>
          </a:xfrm>
        </p:spPr>
      </p:pic>
    </p:spTree>
    <p:extLst>
      <p:ext uri="{BB962C8B-B14F-4D97-AF65-F5344CB8AC3E}">
        <p14:creationId xmlns:p14="http://schemas.microsoft.com/office/powerpoint/2010/main" val="2468469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Pęcznienie i jego </a:t>
            </a:r>
            <a:r>
              <a:rPr lang="en-US" sz="2800" b="1">
                <a:solidFill>
                  <a:srgbClr val="FFFFFF"/>
                </a:solidFill>
              </a:rPr>
              <a:t>zastosowanie w walce z ogniem 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 b="1">
                <a:solidFill>
                  <a:srgbClr val="FFFFFF"/>
                </a:solidFill>
                <a:cs typeface="Calibri"/>
              </a:rPr>
              <a:t>Intumescence (Pęcznienie)</a:t>
            </a:r>
            <a:r>
              <a:rPr lang="en-US" sz="1600">
                <a:solidFill>
                  <a:srgbClr val="FFFFFF"/>
                </a:solidFill>
                <a:cs typeface="Calibri"/>
              </a:rPr>
              <a:t> jest definiowane jako obrzmienie lub powiększanie się, często w </a:t>
            </a:r>
            <a:r>
              <a:rPr lang="en-US" sz="1600" b="1">
                <a:solidFill>
                  <a:srgbClr val="FFFFFF"/>
                </a:solidFill>
                <a:cs typeface="Calibri"/>
              </a:rPr>
              <a:t>przypadku podwyższonej temparatury 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Warstwy ognioodporne pęczniejące  zostały opisane w latach 70, a w latach 90 zostały wprowadzone na rynek</a:t>
            </a:r>
            <a:endParaRPr lang="pl-PL" sz="1600" b="1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Warstwy takie mają trzy składniki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>
                <a:solidFill>
                  <a:srgbClr val="FFFFFF"/>
                </a:solidFill>
                <a:cs typeface="Calibri"/>
              </a:rPr>
              <a:t>- Źródło kwasu</a:t>
            </a:r>
            <a:br>
              <a:rPr lang="en-US" sz="1600" dirty="0">
                <a:solidFill>
                  <a:srgbClr val="FFFFFF"/>
                </a:solidFill>
                <a:cs typeface="Calibri"/>
              </a:rPr>
            </a:br>
            <a:r>
              <a:rPr lang="en-US" sz="1600">
                <a:solidFill>
                  <a:srgbClr val="FFFFFF"/>
                </a:solidFill>
                <a:cs typeface="Calibri"/>
              </a:rPr>
              <a:t>- Materiał zwęglający się</a:t>
            </a:r>
            <a:br>
              <a:rPr lang="en-US" sz="1600" dirty="0">
                <a:solidFill>
                  <a:srgbClr val="FFFFFF"/>
                </a:solidFill>
                <a:cs typeface="Calibri"/>
              </a:rPr>
            </a:br>
            <a:r>
              <a:rPr lang="en-US" sz="1600">
                <a:solidFill>
                  <a:srgbClr val="FFFFFF"/>
                </a:solidFill>
                <a:cs typeface="Calibri"/>
              </a:rPr>
              <a:t>- Składnik rozkładający się w odpowiedniej temperaturze</a:t>
            </a: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Picture 5">
            <a:extLst>
              <a:ext uri="{FF2B5EF4-FFF2-40B4-BE49-F238E27FC236}">
                <a16:creationId xmlns:a16="http://schemas.microsoft.com/office/drawing/2014/main" id="{E137DF69-7BC0-4FFA-BE37-F1BDCB5D2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3924" y="280686"/>
            <a:ext cx="4424438" cy="2450343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0BA95F28-278A-4DF8-A926-0DBFB678DB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994" t="22944" r="20450" b="19543"/>
          <a:stretch/>
        </p:blipFill>
        <p:spPr>
          <a:xfrm rot="5400000">
            <a:off x="6378467" y="2897383"/>
            <a:ext cx="3522266" cy="3780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008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 dirty="0">
                <a:solidFill>
                  <a:srgbClr val="FFFFFF"/>
                </a:solidFill>
              </a:rPr>
              <a:t>Zasada </a:t>
            </a:r>
            <a:r>
              <a:rPr lang="en-US" sz="2800" b="1" dirty="0" err="1">
                <a:solidFill>
                  <a:srgbClr val="FFFFFF"/>
                </a:solidFill>
              </a:rPr>
              <a:t>działania</a:t>
            </a:r>
            <a:r>
              <a:rPr lang="en-US" sz="2800" b="1" dirty="0">
                <a:solidFill>
                  <a:srgbClr val="FFFFFF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powłok</a:t>
            </a:r>
            <a:r>
              <a:rPr lang="en-US" sz="2800" b="1" dirty="0">
                <a:solidFill>
                  <a:srgbClr val="FFFFFF"/>
                </a:solidFill>
              </a:rPr>
              <a:t> </a:t>
            </a:r>
            <a:r>
              <a:rPr lang="en-US" sz="2800" b="1" dirty="0" err="1">
                <a:solidFill>
                  <a:srgbClr val="FFFFFF"/>
                </a:solidFill>
              </a:rPr>
              <a:t>pęczniejących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78565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 err="1">
                <a:solidFill>
                  <a:srgbClr val="FFFFFF"/>
                </a:solidFill>
                <a:cs typeface="Calibri"/>
              </a:rPr>
              <a:t>Wydzielenie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nieorganicznego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kwasu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temperaturze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zależnej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od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jego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źródła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i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innych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składników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warstwy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W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nieco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wyższej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temperaturze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kwas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estryfikuje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bogate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węgiel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komponenty</a:t>
            </a:r>
            <a:endParaRPr lang="en-US" sz="160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err="1">
                <a:solidFill>
                  <a:srgbClr val="FFFFFF"/>
                </a:solidFill>
                <a:cs typeface="Calibri"/>
              </a:rPr>
              <a:t>Mieszanka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materiałów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topi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w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tym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>
                <a:solidFill>
                  <a:srgbClr val="FFFFFF"/>
                </a:solidFill>
                <a:cs typeface="Calibri"/>
              </a:rPr>
              <a:t>czasie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err="1">
                <a:solidFill>
                  <a:srgbClr val="FFFFFF"/>
                </a:solidFill>
                <a:cs typeface="Calibri"/>
              </a:rPr>
              <a:t>Estry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przechodzą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dekompozycję</a:t>
            </a:r>
            <a:endParaRPr lang="en-US" sz="1600" b="1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Z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tych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reakcji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oraz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degradacji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materiałów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wydzielają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gazy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, </a:t>
            </a:r>
            <a:r>
              <a:rPr lang="en-US" sz="1600" err="1">
                <a:solidFill>
                  <a:srgbClr val="FFFFFF"/>
                </a:solidFill>
                <a:cs typeface="Calibri"/>
              </a:rPr>
              <a:t>które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wytwarzają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err="1">
                <a:solidFill>
                  <a:srgbClr val="FFFFFF"/>
                </a:solidFill>
                <a:cs typeface="Calibri"/>
              </a:rPr>
              <a:t>pianę</a:t>
            </a:r>
            <a:endParaRPr lang="en-US" sz="1600" b="1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 dirty="0">
                <a:solidFill>
                  <a:srgbClr val="FFFFFF"/>
                </a:solidFill>
                <a:cs typeface="Calibri"/>
              </a:rPr>
              <a:t>Na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końcu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reakcji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mieszanka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zaczyna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cs typeface="Calibri"/>
              </a:rPr>
              <a:t>żelować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, a </a:t>
            </a:r>
            <a:r>
              <a:rPr lang="en-US" sz="1600" dirty="0" err="1">
                <a:solidFill>
                  <a:srgbClr val="FFFFFF"/>
                </a:solidFill>
                <a:cs typeface="Calibri"/>
              </a:rPr>
              <a:t>następnie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cs typeface="Calibri"/>
              </a:rPr>
              <a:t>utwardza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cs typeface="Calibri"/>
              </a:rPr>
              <a:t>się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cs typeface="Calibri"/>
              </a:rPr>
              <a:t>pozostwiając</a:t>
            </a:r>
            <a:r>
              <a:rPr lang="en-US" sz="1600" b="1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 dirty="0" err="1">
                <a:solidFill>
                  <a:srgbClr val="FFFFFF"/>
                </a:solidFill>
                <a:cs typeface="Calibri"/>
              </a:rPr>
              <a:t>pianę</a:t>
            </a:r>
            <a:endParaRPr lang="en-US" sz="1600" b="1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6" name="Picture 8">
            <a:extLst>
              <a:ext uri="{FF2B5EF4-FFF2-40B4-BE49-F238E27FC236}">
                <a16:creationId xmlns:a16="http://schemas.microsoft.com/office/drawing/2014/main" id="{2B0E6106-FF6E-43D8-A72D-581A5EC96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03" r="188" b="472"/>
          <a:stretch/>
        </p:blipFill>
        <p:spPr>
          <a:xfrm>
            <a:off x="5522686" y="2644134"/>
            <a:ext cx="5199641" cy="3795270"/>
          </a:xfrm>
          <a:prstGeom prst="rect">
            <a:avLst/>
          </a:prstGeom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0D608432-713A-4A5C-9956-C98810451F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4221" b="472"/>
          <a:stretch/>
        </p:blipFill>
        <p:spPr>
          <a:xfrm>
            <a:off x="6369352" y="188800"/>
            <a:ext cx="3833087" cy="331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9126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rgbClr val="FFFFFF"/>
                </a:solidFill>
                <a:cs typeface="Calibri Light"/>
              </a:rPr>
              <a:t>Temperaturowe aspekty warstw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  <a:cs typeface="Calibri"/>
              </a:rPr>
              <a:t>Głównym zadaniem warstw jest </a:t>
            </a:r>
            <a:r>
              <a:rPr lang="en-US" sz="1600" b="1">
                <a:solidFill>
                  <a:srgbClr val="FFFFFF"/>
                </a:solidFill>
                <a:cs typeface="Calibri"/>
              </a:rPr>
              <a:t>wytworzenie sie ochronnej warstwy</a:t>
            </a:r>
            <a:r>
              <a:rPr lang="en-US" sz="1600">
                <a:solidFill>
                  <a:srgbClr val="FFFFFF"/>
                </a:solidFill>
                <a:cs typeface="Calibri"/>
              </a:rPr>
              <a:t> obniżającej </a:t>
            </a:r>
            <a:r>
              <a:rPr lang="en-US" sz="1600" b="1">
                <a:solidFill>
                  <a:srgbClr val="FFFFFF"/>
                </a:solidFill>
                <a:cs typeface="Calibri"/>
              </a:rPr>
              <a:t>transfer ciepła</a:t>
            </a:r>
            <a:r>
              <a:rPr lang="en-US" sz="1600">
                <a:solidFill>
                  <a:srgbClr val="FFFFFF"/>
                </a:solidFill>
                <a:cs typeface="Calibri"/>
              </a:rPr>
              <a:t> do materiału</a:t>
            </a:r>
            <a:endParaRPr lang="en-US"/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rgbClr val="FFFFFF"/>
                </a:solidFill>
                <a:cs typeface="Calibri"/>
              </a:rPr>
              <a:t>Najważniejszym parametrem warstwy jest</a:t>
            </a:r>
            <a:r>
              <a:rPr lang="en-US" sz="1600" b="1">
                <a:solidFill>
                  <a:srgbClr val="FFFFFF"/>
                </a:solidFill>
                <a:cs typeface="Calibri"/>
              </a:rPr>
              <a:t> współczynnik przewodności cieplnej</a:t>
            </a:r>
            <a:r>
              <a:rPr lang="en-US" sz="1600" dirty="0">
                <a:solidFill>
                  <a:srgbClr val="FFFFFF"/>
                </a:solidFill>
                <a:cs typeface="Calibri"/>
              </a:rPr>
              <a:t> </a:t>
            </a:r>
            <a:r>
              <a:rPr lang="en-US" sz="1600" b="1">
                <a:solidFill>
                  <a:srgbClr val="FFFFFF"/>
                </a:solidFill>
                <a:cs typeface="Calibri"/>
              </a:rPr>
              <a:t>(</a:t>
            </a:r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λ)</a:t>
            </a: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Współczynnik λ zazwyczaj rośnie aż do temperatury </a:t>
            </a:r>
            <a:r>
              <a:rPr lang="en-US" sz="1600" b="1">
                <a:solidFill>
                  <a:schemeClr val="bg1"/>
                </a:solidFill>
                <a:cs typeface="Calibri"/>
              </a:rPr>
              <a:t>około 250 </a:t>
            </a:r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°C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, kiedy piana zaczyna się "pompować", a </a:t>
            </a:r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λ zaczyna gwałtownie spadać 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aż do </a:t>
            </a:r>
            <a:r>
              <a:rPr lang="en-US" sz="1600" b="1">
                <a:solidFill>
                  <a:schemeClr val="bg1"/>
                </a:solidFill>
                <a:ea typeface="+mn-lt"/>
                <a:cs typeface="+mn-lt"/>
              </a:rPr>
              <a:t>około 500 °C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, kiedy tworzenie się piany stabilizuje się</a:t>
            </a:r>
            <a:endParaRPr lang="en-US" sz="1600" dirty="0">
              <a:solidFill>
                <a:schemeClr val="bg1"/>
              </a:solidFill>
              <a:ea typeface="+mn-lt"/>
              <a:cs typeface="+mn-lt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658A7323-89C1-4FDB-B827-B7B3D532C5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6781" y="494944"/>
            <a:ext cx="3976914" cy="2372589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48D7E606-8E6C-4875-9CE4-F119844A4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8114" y="3018783"/>
            <a:ext cx="4654248" cy="357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03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rgbClr val="FFFFFF"/>
                </a:solidFill>
                <a:cs typeface="Calibri Light"/>
              </a:rPr>
              <a:t>Dodatki - </a:t>
            </a:r>
            <a:br>
              <a:rPr lang="en-US" sz="2800" b="1" dirty="0">
                <a:solidFill>
                  <a:srgbClr val="FFFFFF"/>
                </a:solidFill>
                <a:cs typeface="Calibri Light"/>
              </a:rPr>
            </a:br>
            <a:r>
              <a:rPr lang="en-US" sz="2800" b="1">
                <a:solidFill>
                  <a:srgbClr val="FFFFFF"/>
                </a:solidFill>
                <a:cs typeface="Calibri Light"/>
              </a:rPr>
              <a:t>źródła kwasu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437042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Źródła kwasu są niezbętne do działania jako, że promują tworzenie się zwęglonej struktury zamiast substancji lotnych zwiększających degradację polimeru</a:t>
            </a:r>
            <a:endParaRPr lang="en-US" sz="1600" dirty="0">
              <a:solidFill>
                <a:schemeClr val="bg1"/>
              </a:solidFill>
              <a:ea typeface="+mn-lt"/>
              <a:cs typeface="+mn-lt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Obecnie proktycznie wszystkie takie związki opierają się na chemii fosforu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Trzy podejścia aktualnie są najpopularniejsze</a:t>
            </a:r>
            <a:br>
              <a:rPr lang="en-US" sz="1400" dirty="0">
                <a:cs typeface="Calibri"/>
              </a:rPr>
            </a:br>
            <a:r>
              <a:rPr lang="en-US" sz="1400">
                <a:solidFill>
                  <a:schemeClr val="bg1"/>
                </a:solidFill>
                <a:cs typeface="Calibri"/>
              </a:rPr>
              <a:t>- synteza jednej molekuły odpowiadającej za cały proces pęcznienia</a:t>
            </a:r>
            <a:br>
              <a:rPr lang="en-US" sz="1400" dirty="0">
                <a:cs typeface="Calibri"/>
              </a:rPr>
            </a:br>
            <a:r>
              <a:rPr lang="en-US" sz="1400">
                <a:solidFill>
                  <a:schemeClr val="bg1"/>
                </a:solidFill>
                <a:cs typeface="Calibri"/>
              </a:rPr>
              <a:t>- synteza kopolimeru zawierającego fosfor w łańcuchu</a:t>
            </a:r>
            <a:br>
              <a:rPr lang="en-US" sz="1400" dirty="0">
                <a:cs typeface="Calibri"/>
              </a:rPr>
            </a:br>
            <a:r>
              <a:rPr lang="en-US" sz="1400">
                <a:solidFill>
                  <a:schemeClr val="bg1"/>
                </a:solidFill>
                <a:cs typeface="Calibri"/>
              </a:rPr>
              <a:t>- synergia pomiędzy solami fosforanowymi</a:t>
            </a: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AD4EE668-375A-4AFC-AB06-D0A20D75F6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41" b="305"/>
          <a:stretch/>
        </p:blipFill>
        <p:spPr>
          <a:xfrm>
            <a:off x="4143829" y="1349972"/>
            <a:ext cx="7920072" cy="417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89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rgbClr val="FFFFFF"/>
                </a:solidFill>
                <a:cs typeface="Calibri Light"/>
              </a:rPr>
              <a:t>Dodatki - </a:t>
            </a:r>
            <a:br>
              <a:rPr lang="en-US" sz="2800" b="1" dirty="0">
                <a:solidFill>
                  <a:srgbClr val="FFFFFF"/>
                </a:solidFill>
                <a:cs typeface="Calibri Light"/>
              </a:rPr>
            </a:br>
            <a:r>
              <a:rPr lang="en-US" sz="2800" b="1">
                <a:solidFill>
                  <a:srgbClr val="FFFFFF"/>
                </a:solidFill>
                <a:cs typeface="Calibri Light"/>
              </a:rPr>
              <a:t>inne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5394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Samoekspandujące dodatki takie jak grafit ekspandowany mogą zwiększać znacznie niepalność warstwy oraz zapewniać dużą izolacyjność działając same lub synergicznie z innymi składnikami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Składniki tłumiące dym takie jak SnO2, czy sole cynku powodują ograniczenie się wydobywającego dymu oraz polepszenie własności niepalnych polimeru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8" name="Picture 8">
            <a:extLst>
              <a:ext uri="{FF2B5EF4-FFF2-40B4-BE49-F238E27FC236}">
                <a16:creationId xmlns:a16="http://schemas.microsoft.com/office/drawing/2014/main" id="{23728394-5BB9-43B8-A2A6-A9169C296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162" y="1911168"/>
            <a:ext cx="7472438" cy="261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018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D379150-F6B4-45C8-BE10-6B278AD400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FCF544-A370-4A5D-A95F-CA6E0E7191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EEB3B97-A638-498B-8083-54191CE71E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660C46A-65BC-4ADC-8BE0-7233967F6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145" y="369339"/>
            <a:ext cx="3422968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b="1">
                <a:solidFill>
                  <a:srgbClr val="FFFFFF"/>
                </a:solidFill>
                <a:cs typeface="Calibri Light"/>
              </a:rPr>
              <a:t>Dodatki - </a:t>
            </a:r>
            <a:br>
              <a:rPr lang="en-US" sz="2800" b="1" dirty="0">
                <a:solidFill>
                  <a:srgbClr val="FFFFFF"/>
                </a:solidFill>
                <a:cs typeface="Calibri Light"/>
              </a:rPr>
            </a:br>
            <a:r>
              <a:rPr lang="en-US" sz="2800" b="1">
                <a:solidFill>
                  <a:srgbClr val="FFFFFF"/>
                </a:solidFill>
                <a:cs typeface="Calibri Light"/>
              </a:rPr>
              <a:t>inne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23190483-13CB-4DCB-B8ED-C29D124E97B1}"/>
              </a:ext>
            </a:extLst>
          </p:cNvPr>
          <p:cNvSpPr txBox="1"/>
          <p:nvPr/>
        </p:nvSpPr>
        <p:spPr>
          <a:xfrm>
            <a:off x="256854" y="2863089"/>
            <a:ext cx="3546259" cy="329320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Dodatek związków krzemu poprawiają stabilnośc temperaturową oraz zwiększają zwęglanie się warstwy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r>
              <a:rPr lang="en-US" sz="1600">
                <a:solidFill>
                  <a:schemeClr val="bg1"/>
                </a:solidFill>
                <a:cs typeface="Calibri"/>
              </a:rPr>
              <a:t>Nanododatki dzięki dużej powierzchni aktywnej wpływają w znacznym stopniu na zmniejszenie się przewodności cieplnej, jednak problemy takie jak: wysokie ciepło spalania I niska odporność na płomień ograniczają ich zastosowanie</a:t>
            </a:r>
            <a:endParaRPr lang="en-US" sz="1600" dirty="0">
              <a:solidFill>
                <a:schemeClr val="bg1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  <a:p>
            <a:pPr>
              <a:buFont typeface="Calibri" panose="020F0502020204030204" pitchFamily="34" charset="0"/>
              <a:buChar char="•"/>
            </a:pPr>
            <a:endParaRPr lang="en-US" sz="1600" dirty="0">
              <a:solidFill>
                <a:srgbClr val="FFFFFF"/>
              </a:solidFill>
              <a:cs typeface="Calibri"/>
            </a:endParaRPr>
          </a:p>
        </p:txBody>
      </p:sp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7D405311-811F-4C25-84B4-809848048335}"/>
              </a:ext>
            </a:extLst>
          </p:cNvPr>
          <p:cNvCxnSpPr/>
          <p:nvPr/>
        </p:nvCxnSpPr>
        <p:spPr>
          <a:xfrm>
            <a:off x="380144" y="2588154"/>
            <a:ext cx="318601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80132EFF-84D2-443E-BC8B-A57E3DC3C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5733" y="2112984"/>
            <a:ext cx="7557104" cy="264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2102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cja">
  <a:themeElements>
    <a:clrScheme name="Retrospekc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cj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cj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FA77CC7A40DF04B94A93A9FD31E8D46" ma:contentTypeVersion="4" ma:contentTypeDescription="Utwórz nowy dokument." ma:contentTypeScope="" ma:versionID="b55ce27ea5f1d3088805b75f86a2c656">
  <xsd:schema xmlns:xsd="http://www.w3.org/2001/XMLSchema" xmlns:xs="http://www.w3.org/2001/XMLSchema" xmlns:p="http://schemas.microsoft.com/office/2006/metadata/properties" xmlns:ns3="a783cfe3-27de-4c7e-9408-da43bdb33801" targetNamespace="http://schemas.microsoft.com/office/2006/metadata/properties" ma:root="true" ma:fieldsID="4792b92816e6f97a1e15179fd007aa46" ns3:_="">
    <xsd:import namespace="a783cfe3-27de-4c7e-9408-da43bdb3380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83cfe3-27de-4c7e-9408-da43bdb3380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40AFF95-08C2-48E9-99BD-2A2898CC45F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4B99B6D-CF26-4EA8-A5DD-74956EFC16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83cfe3-27de-4c7e-9408-da43bdb3380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32E2F8-4A25-49A6-A042-B6110C8141AE}">
  <ds:schemaRefs>
    <ds:schemaRef ds:uri="http://purl.org/dc/terms/"/>
    <ds:schemaRef ds:uri="a783cfe3-27de-4c7e-9408-da43bdb33801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303</TotalTime>
  <Words>636</Words>
  <Application>Microsoft Office PowerPoint</Application>
  <PresentationFormat>Widescreen</PresentationFormat>
  <Paragraphs>100</Paragraphs>
  <Slides>21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Retrospekcja</vt:lpstr>
      <vt:lpstr>Design, manufacture and description of properties of protective coating containing antipyrine</vt:lpstr>
      <vt:lpstr>Intumescence: Tradition versus novelty. A comprehensive review</vt:lpstr>
      <vt:lpstr>Intumescence: Tradition versus novelty.  A comprehensive review</vt:lpstr>
      <vt:lpstr>Pęcznienie i jego zastosowanie w walce z ogniem </vt:lpstr>
      <vt:lpstr>Zasada działania powłok pęczniejących</vt:lpstr>
      <vt:lpstr>Temperaturowe aspekty warstw</vt:lpstr>
      <vt:lpstr>Dodatki -  źródła kwasu</vt:lpstr>
      <vt:lpstr>Dodatki -  inne</vt:lpstr>
      <vt:lpstr>Dodatki -  inne</vt:lpstr>
      <vt:lpstr>Wnioski</vt:lpstr>
      <vt:lpstr>Effect of expandable graphite on polyester resin-based intumescent flame retardant coating</vt:lpstr>
      <vt:lpstr>Intumescence: Tradition versus novelty.  A comprehensive review</vt:lpstr>
      <vt:lpstr>Założenia </vt:lpstr>
      <vt:lpstr>Grafit ekspandowany</vt:lpstr>
      <vt:lpstr>Inne materiały użyte do badań </vt:lpstr>
      <vt:lpstr>Badania przeprowadzone</vt:lpstr>
      <vt:lpstr>Badania przeprowadzone</vt:lpstr>
      <vt:lpstr>Wyniki kalorymetrii</vt:lpstr>
      <vt:lpstr>Omówienie wyglądu próbek po kalorymetrii</vt:lpstr>
      <vt:lpstr>Wyniki badania XRD</vt:lpstr>
      <vt:lpstr>Wnioski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Mechanisms of polymer degradation, different mechanisms of polymer degradation, detailed description of biodegradation and composting</dc:title>
  <dc:creator>Marcin Tomkiewicz</dc:creator>
  <cp:lastModifiedBy>Marcin Tomkiewicz</cp:lastModifiedBy>
  <cp:revision>958</cp:revision>
  <dcterms:created xsi:type="dcterms:W3CDTF">2021-05-18T20:03:07Z</dcterms:created>
  <dcterms:modified xsi:type="dcterms:W3CDTF">2021-10-25T21:13:06Z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0x0101007FA77CC7A40DF04B94A93A9FD31E8D46</vt:lpwstr>
  </property>
</Properties>
</file>

<file path=docProps/thumbnail.jpeg>
</file>